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media/image9.jpg" ContentType="image/jpeg"/>
  <Override PartName="/ppt/media/image10.jpg" ContentType="image/jpeg"/>
  <Override PartName="/ppt/media/image11.jpg" ContentType="image/jpeg"/>
  <Override PartName="/ppt/media/image12.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40" r:id="rId2"/>
  </p:sldMasterIdLst>
  <p:notesMasterIdLst>
    <p:notesMasterId r:id="rId38"/>
  </p:notesMasterIdLst>
  <p:sldIdLst>
    <p:sldId id="287" r:id="rId3"/>
    <p:sldId id="272" r:id="rId4"/>
    <p:sldId id="257" r:id="rId5"/>
    <p:sldId id="320" r:id="rId6"/>
    <p:sldId id="286" r:id="rId7"/>
    <p:sldId id="290" r:id="rId8"/>
    <p:sldId id="309" r:id="rId9"/>
    <p:sldId id="262" r:id="rId10"/>
    <p:sldId id="264" r:id="rId11"/>
    <p:sldId id="292" r:id="rId12"/>
    <p:sldId id="276" r:id="rId13"/>
    <p:sldId id="296" r:id="rId14"/>
    <p:sldId id="293" r:id="rId15"/>
    <p:sldId id="294" r:id="rId16"/>
    <p:sldId id="301" r:id="rId17"/>
    <p:sldId id="300" r:id="rId18"/>
    <p:sldId id="304" r:id="rId19"/>
    <p:sldId id="305" r:id="rId20"/>
    <p:sldId id="310" r:id="rId21"/>
    <p:sldId id="303" r:id="rId22"/>
    <p:sldId id="312" r:id="rId23"/>
    <p:sldId id="299" r:id="rId24"/>
    <p:sldId id="302" r:id="rId25"/>
    <p:sldId id="313" r:id="rId26"/>
    <p:sldId id="307" r:id="rId27"/>
    <p:sldId id="315" r:id="rId28"/>
    <p:sldId id="319" r:id="rId29"/>
    <p:sldId id="316" r:id="rId30"/>
    <p:sldId id="317" r:id="rId31"/>
    <p:sldId id="321" r:id="rId32"/>
    <p:sldId id="318" r:id="rId33"/>
    <p:sldId id="298" r:id="rId34"/>
    <p:sldId id="311" r:id="rId35"/>
    <p:sldId id="306" r:id="rId36"/>
    <p:sldId id="291" r:id="rId37"/>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FF6600"/>
    <a:srgbClr val="993300"/>
    <a:srgbClr val="3FDDDD"/>
    <a:srgbClr val="D20000"/>
    <a:srgbClr val="660033"/>
    <a:srgbClr val="CD6209"/>
    <a:srgbClr val="A50021"/>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4" autoAdjust="0"/>
    <p:restoredTop sz="93018" autoAdjust="0"/>
  </p:normalViewPr>
  <p:slideViewPr>
    <p:cSldViewPr>
      <p:cViewPr>
        <p:scale>
          <a:sx n="100" d="100"/>
          <a:sy n="100" d="100"/>
        </p:scale>
        <p:origin x="-1338" y="-666"/>
      </p:cViewPr>
      <p:guideLst>
        <p:guide orient="horz" pos="180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6/3/2013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8</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11</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14</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17</a:t>
            </a:fld>
            <a:endParaRPr lang="en-US"/>
          </a:p>
        </p:txBody>
      </p:sp>
    </p:spTree>
    <p:extLst>
      <p:ext uri="{BB962C8B-B14F-4D97-AF65-F5344CB8AC3E}">
        <p14:creationId xmlns:p14="http://schemas.microsoft.com/office/powerpoint/2010/main" val="2893415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27</a:t>
            </a:fld>
            <a:endParaRPr lang="en-US"/>
          </a:p>
        </p:txBody>
      </p:sp>
    </p:spTree>
    <p:extLst>
      <p:ext uri="{BB962C8B-B14F-4D97-AF65-F5344CB8AC3E}">
        <p14:creationId xmlns:p14="http://schemas.microsoft.com/office/powerpoint/2010/main" val="626988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1633236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5743915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6390062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5187535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6549757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6347611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193833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8415292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378023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2447061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1069525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6/3/2013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6/3/2013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6/3/2013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6/3/2013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6/3/2013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09326445"/>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1.png"/><Relationship Id="rId10" Type="http://schemas.openxmlformats.org/officeDocument/2006/relationships/image" Target="../media/image4.jp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26.png"/><Relationship Id="rId3" Type="http://schemas.openxmlformats.org/officeDocument/2006/relationships/image" Target="../media/image23.jpeg"/><Relationship Id="rId7" Type="http://schemas.openxmlformats.org/officeDocument/2006/relationships/diagramLayout" Target="../diagrams/layout1.xml"/><Relationship Id="rId12" Type="http://schemas.microsoft.com/office/2007/relationships/hdphoto" Target="../media/hdphoto10.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25.png"/><Relationship Id="rId5" Type="http://schemas.microsoft.com/office/2007/relationships/hdphoto" Target="../media/hdphoto9.wdp"/><Relationship Id="rId10" Type="http://schemas.microsoft.com/office/2007/relationships/diagramDrawing" Target="../diagrams/drawing1.xml"/><Relationship Id="rId4" Type="http://schemas.openxmlformats.org/officeDocument/2006/relationships/image" Target="../media/image24.png"/><Relationship Id="rId9" Type="http://schemas.openxmlformats.org/officeDocument/2006/relationships/diagramColors" Target="../diagrams/colors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29.gif"/><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microsoft.com/office/2007/relationships/hdphoto" Target="../media/hdphoto15.wdp"/><Relationship Id="rId3" Type="http://schemas.microsoft.com/office/2007/relationships/hdphoto" Target="../media/hdphoto13.wdp"/><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7.xml"/><Relationship Id="rId6" Type="http://schemas.microsoft.com/office/2007/relationships/hdphoto" Target="../media/hdphoto14.wdp"/><Relationship Id="rId5" Type="http://schemas.openxmlformats.org/officeDocument/2006/relationships/image" Target="../media/image36.png"/><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8.jpeg"/><Relationship Id="rId5" Type="http://schemas.microsoft.com/office/2007/relationships/hdphoto" Target="../media/hdphoto19.wdp"/><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 Id="rId5" Type="http://schemas.openxmlformats.org/officeDocument/2006/relationships/image" Target="../media/image52.jpeg"/><Relationship Id="rId4" Type="http://schemas.openxmlformats.org/officeDocument/2006/relationships/image" Target="../media/image51.jpeg"/></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 Id="rId5" Type="http://schemas.microsoft.com/office/2007/relationships/hdphoto" Target="../media/hdphoto20.wdp"/><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image" Target="../media/image60.jpeg"/><Relationship Id="rId7" Type="http://schemas.openxmlformats.org/officeDocument/2006/relationships/image" Target="../media/image6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3.wdp"/><Relationship Id="rId5" Type="http://schemas.openxmlformats.org/officeDocument/2006/relationships/image" Target="../media/image61.png"/><Relationship Id="rId4" Type="http://schemas.microsoft.com/office/2007/relationships/hdphoto" Target="../media/hdphoto22.wdp"/><Relationship Id="rId9" Type="http://schemas.openxmlformats.org/officeDocument/2006/relationships/image" Target="../media/image63.jpeg"/></Relationships>
</file>

<file path=ppt/slides/_rels/slide2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e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jpe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jpeg"/><Relationship Id="rId2" Type="http://schemas.openxmlformats.org/officeDocument/2006/relationships/image" Target="../media/image71.jpeg"/><Relationship Id="rId1" Type="http://schemas.openxmlformats.org/officeDocument/2006/relationships/slideLayout" Target="../slideLayouts/slideLayout7.xml"/><Relationship Id="rId6" Type="http://schemas.microsoft.com/office/2007/relationships/hdphoto" Target="../media/hdphoto26.wdp"/><Relationship Id="rId5" Type="http://schemas.openxmlformats.org/officeDocument/2006/relationships/image" Target="../media/image73.png"/><Relationship Id="rId4" Type="http://schemas.microsoft.com/office/2007/relationships/hdphoto" Target="../media/hdphoto25.wdp"/></Relationships>
</file>

<file path=ppt/slides/_rels/slide32.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75.jpeg"/><Relationship Id="rId1" Type="http://schemas.openxmlformats.org/officeDocument/2006/relationships/slideLayout" Target="../slideLayouts/slideLayout7.xml"/><Relationship Id="rId6" Type="http://schemas.microsoft.com/office/2007/relationships/hdphoto" Target="../media/hdphoto28.wdp"/><Relationship Id="rId5" Type="http://schemas.openxmlformats.org/officeDocument/2006/relationships/image" Target="../media/image77.png"/><Relationship Id="rId4" Type="http://schemas.openxmlformats.org/officeDocument/2006/relationships/image" Target="../media/image76.gif"/></Relationships>
</file>

<file path=ppt/slides/_rels/slide33.xml.rels><?xml version="1.0" encoding="UTF-8" standalone="yes"?>
<Relationships xmlns="http://schemas.openxmlformats.org/package/2006/relationships"><Relationship Id="rId8" Type="http://schemas.microsoft.com/office/2007/relationships/hdphoto" Target="../media/hdphoto31.wdp"/><Relationship Id="rId3" Type="http://schemas.microsoft.com/office/2007/relationships/hdphoto" Target="../media/hdphoto29.wdp"/><Relationship Id="rId7" Type="http://schemas.openxmlformats.org/officeDocument/2006/relationships/image" Target="../media/image81.png"/><Relationship Id="rId2" Type="http://schemas.openxmlformats.org/officeDocument/2006/relationships/image" Target="../media/image78.jpeg"/><Relationship Id="rId1" Type="http://schemas.openxmlformats.org/officeDocument/2006/relationships/slideLayout" Target="../slideLayouts/slideLayout7.xml"/><Relationship Id="rId6" Type="http://schemas.microsoft.com/office/2007/relationships/hdphoto" Target="../media/hdphoto30.wdp"/><Relationship Id="rId5" Type="http://schemas.openxmlformats.org/officeDocument/2006/relationships/image" Target="../media/image80.png"/><Relationship Id="rId4" Type="http://schemas.openxmlformats.org/officeDocument/2006/relationships/image" Target="../media/image79.jpeg"/></Relationships>
</file>

<file path=ppt/slides/_rels/slide34.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8.xml"/><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8.jpeg"/><Relationship Id="rId1" Type="http://schemas.openxmlformats.org/officeDocument/2006/relationships/slideLayout" Target="../slideLayouts/slideLayout6.xml"/><Relationship Id="rId6" Type="http://schemas.openxmlformats.org/officeDocument/2006/relationships/image" Target="../media/image20.png"/><Relationship Id="rId5" Type="http://schemas.microsoft.com/office/2007/relationships/hdphoto" Target="../media/hdphoto5.wdp"/><Relationship Id="rId4" Type="http://schemas.openxmlformats.org/officeDocument/2006/relationships/image" Target="../media/image19.png"/><Relationship Id="rId9"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29540" y="1514475"/>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2400" y="2324100"/>
            <a:ext cx="1397786" cy="1395429"/>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8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3657598" y="2628900"/>
            <a:ext cx="5066747" cy="2492990"/>
          </a:xfrm>
          <a:prstGeom prst="rect">
            <a:avLst/>
          </a:prstGeom>
          <a:solidFill>
            <a:schemeClr val="bg1">
              <a:alpha val="53000"/>
            </a:schemeClr>
          </a:solidFill>
          <a:scene3d>
            <a:camera prst="orthographicFront"/>
            <a:lightRig rig="chilly" dir="t"/>
          </a:scene3d>
          <a:sp3d>
            <a:bevelT prst="relaxedInset"/>
          </a:sp3d>
        </p:spPr>
        <p:txBody>
          <a:bodyPr wrap="square">
            <a:spAutoFit/>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Students learn to design</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 build and administer their own World Wide Web site. The course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covers </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everything from Web Server installation to the preparation of multimedia content for delivery on the Internet/Intranet</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a:t>
            </a:r>
            <a:r>
              <a:rPr lang="en-US" sz="2000" b="1" dirty="0" smtClean="0">
                <a:ln cap="sq">
                  <a:solidFill>
                    <a:srgbClr val="EE0000"/>
                  </a:solidFill>
                  <a:round/>
                </a:ln>
                <a:effectLst>
                  <a:outerShdw blurRad="38100" dist="38100" dir="2700000" algn="tl">
                    <a:srgbClr val="000000">
                      <a:alpha val="43137"/>
                    </a:srgbClr>
                  </a:outerShdw>
                </a:effectLst>
              </a:rPr>
              <a:t> </a:t>
            </a:r>
            <a:endParaRPr lang="en-US" b="1" dirty="0">
              <a:ln cap="sq">
                <a:solidFill>
                  <a:srgbClr val="EE0000"/>
                </a:solidFill>
                <a:round/>
              </a:ln>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6"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1+#ppt_w/2"/>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923330"/>
          </a:xfrm>
          <a:prstGeom prst="rect">
            <a:avLst/>
          </a:prstGeom>
        </p:spPr>
        <p:txBody>
          <a:bodyPr wrap="square">
            <a:spAutoFit/>
          </a:bodyPr>
          <a:lstStyle/>
          <a:p>
            <a:pPr lvl="0" algn="r"/>
            <a:r>
              <a:rPr lang="en-US" sz="5400" b="1"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Electronics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
        <p:nvSpPr>
          <p:cNvPr id="4" name="Rectangle 3"/>
          <p:cNvSpPr/>
          <p:nvPr/>
        </p:nvSpPr>
        <p:spPr>
          <a:xfrm>
            <a:off x="152400" y="3478169"/>
            <a:ext cx="8864279" cy="1938992"/>
          </a:xfrm>
          <a:prstGeom prst="rect">
            <a:avLst/>
          </a:prstGeom>
          <a:solidFill>
            <a:schemeClr val="bg1">
              <a:alpha val="54000"/>
            </a:schemeClr>
          </a:solidFill>
        </p:spPr>
        <p:txBody>
          <a:bodyPr wrap="square">
            <a:spAutoFit/>
          </a:bodyPr>
          <a:lstStyle/>
          <a:p>
            <a:r>
              <a:rPr lang="en-US" sz="3200" b="1" dirty="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3600" b="1" dirty="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train’s students in the application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Ohm’s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Kirchhoff’s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Thevein’s</a:t>
            </a:r>
            <a:r>
              <a:rPr lang="en-US" sz="3200" b="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18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&amp;</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Norton’s</a:t>
            </a:r>
            <a:r>
              <a:rPr lang="en-US" sz="32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Theorems</a:t>
            </a:r>
            <a:r>
              <a:rPr lang="en-US" sz="24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t>
            </a:r>
            <a:r>
              <a:rPr lang="en-US" sz="24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and superposition to the analysis 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dc &amp; ac circuits</a:t>
            </a:r>
            <a:r>
              <a:rPr lang="en-US" sz="28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including R-L-C circuits, impedances, phase angles, resonance and transformers.</a:t>
            </a:r>
          </a:p>
        </p:txBody>
      </p:sp>
    </p:spTree>
    <p:extLst>
      <p:ext uri="{BB962C8B-B14F-4D97-AF65-F5344CB8AC3E}">
        <p14:creationId xmlns:p14="http://schemas.microsoft.com/office/powerpoint/2010/main" val="311616380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8"/>
                                        </p:tgtEl>
                                      </p:cBhvr>
                                    </p:animEffect>
                                    <p:animScale>
                                      <p:cBhvr>
                                        <p:cTn id="12" dur="250" autoRev="1" fill="hold"/>
                                        <p:tgtEl>
                                          <p:spTgt spid="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32" presetClass="emph" presetSubtype="0" fill="hold" nodeType="clickEffect">
                                  <p:stCondLst>
                                    <p:cond delay="0"/>
                                  </p:stCondLst>
                                  <p:childTnLst>
                                    <p:animRot by="120000">
                                      <p:cBhvr>
                                        <p:cTn id="16" dur="100" fill="hold">
                                          <p:stCondLst>
                                            <p:cond delay="0"/>
                                          </p:stCondLst>
                                        </p:cTn>
                                        <p:tgtEl>
                                          <p:spTgt spid="8"/>
                                        </p:tgtEl>
                                        <p:attrNameLst>
                                          <p:attrName>r</p:attrName>
                                        </p:attrNameLst>
                                      </p:cBhvr>
                                    </p:animRot>
                                    <p:animRot by="-240000">
                                      <p:cBhvr>
                                        <p:cTn id="17" dur="200" fill="hold">
                                          <p:stCondLst>
                                            <p:cond delay="200"/>
                                          </p:stCondLst>
                                        </p:cTn>
                                        <p:tgtEl>
                                          <p:spTgt spid="8"/>
                                        </p:tgtEl>
                                        <p:attrNameLst>
                                          <p:attrName>r</p:attrName>
                                        </p:attrNameLst>
                                      </p:cBhvr>
                                    </p:animRot>
                                    <p:animRot by="240000">
                                      <p:cBhvr>
                                        <p:cTn id="18" dur="200" fill="hold">
                                          <p:stCondLst>
                                            <p:cond delay="400"/>
                                          </p:stCondLst>
                                        </p:cTn>
                                        <p:tgtEl>
                                          <p:spTgt spid="8"/>
                                        </p:tgtEl>
                                        <p:attrNameLst>
                                          <p:attrName>r</p:attrName>
                                        </p:attrNameLst>
                                      </p:cBhvr>
                                    </p:animRot>
                                    <p:animRot by="-240000">
                                      <p:cBhvr>
                                        <p:cTn id="19" dur="200" fill="hold">
                                          <p:stCondLst>
                                            <p:cond delay="600"/>
                                          </p:stCondLst>
                                        </p:cTn>
                                        <p:tgtEl>
                                          <p:spTgt spid="8"/>
                                        </p:tgtEl>
                                        <p:attrNameLst>
                                          <p:attrName>r</p:attrName>
                                        </p:attrNameLst>
                                      </p:cBhvr>
                                    </p:animRot>
                                    <p:animRot by="120000">
                                      <p:cBhvr>
                                        <p:cTn id="20" dur="200" fill="hold">
                                          <p:stCondLst>
                                            <p:cond delay="800"/>
                                          </p:stCondLst>
                                        </p:cTn>
                                        <p:tgtEl>
                                          <p:spTgt spid="8"/>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gtEl>
                                        <p:attrNameLst>
                                          <p:attrName>ppt_y</p:attrName>
                                        </p:attrNameLst>
                                      </p:cBhvr>
                                      <p:tavLst>
                                        <p:tav tm="0">
                                          <p:val>
                                            <p:strVal val="#ppt_y"/>
                                          </p:val>
                                        </p:tav>
                                        <p:tav tm="100000">
                                          <p:val>
                                            <p:strVal val="#ppt_y"/>
                                          </p:val>
                                        </p:tav>
                                      </p:tavLst>
                                    </p:anim>
                                    <p:anim calcmode="lin" valueType="num">
                                      <p:cBhvr>
                                        <p:cTn id="27"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1000" fill="hold"/>
                                        <p:tgtEl>
                                          <p:spTgt spid="4"/>
                                        </p:tgtEl>
                                        <p:attrNameLst>
                                          <p:attrName>ppt_w</p:attrName>
                                        </p:attrNameLst>
                                      </p:cBhvr>
                                      <p:tavLst>
                                        <p:tav tm="0">
                                          <p:val>
                                            <p:fltVal val="0"/>
                                          </p:val>
                                        </p:tav>
                                        <p:tav tm="100000">
                                          <p:val>
                                            <p:strVal val="#ppt_w"/>
                                          </p:val>
                                        </p:tav>
                                      </p:tavLst>
                                    </p:anim>
                                    <p:anim calcmode="lin" valueType="num">
                                      <p:cBhvr>
                                        <p:cTn id="35" dur="1000" fill="hold"/>
                                        <p:tgtEl>
                                          <p:spTgt spid="4"/>
                                        </p:tgtEl>
                                        <p:attrNameLst>
                                          <p:attrName>ppt_h</p:attrName>
                                        </p:attrNameLst>
                                      </p:cBhvr>
                                      <p:tavLst>
                                        <p:tav tm="0">
                                          <p:val>
                                            <p:fltVal val="0"/>
                                          </p:val>
                                        </p:tav>
                                        <p:tav tm="100000">
                                          <p:val>
                                            <p:strVal val="#ppt_h"/>
                                          </p:val>
                                        </p:tav>
                                      </p:tavLst>
                                    </p:anim>
                                    <p:anim calcmode="lin" valueType="num">
                                      <p:cBhvr>
                                        <p:cTn id="36" dur="1000" fill="hold"/>
                                        <p:tgtEl>
                                          <p:spTgt spid="4"/>
                                        </p:tgtEl>
                                        <p:attrNameLst>
                                          <p:attrName>style.rotation</p:attrName>
                                        </p:attrNameLst>
                                      </p:cBhvr>
                                      <p:tavLst>
                                        <p:tav tm="0">
                                          <p:val>
                                            <p:fltVal val="90"/>
                                          </p:val>
                                        </p:tav>
                                        <p:tav tm="100000">
                                          <p:val>
                                            <p:fltVal val="0"/>
                                          </p:val>
                                        </p:tav>
                                      </p:tavLst>
                                    </p:anim>
                                    <p:animEffect transition="in" filter="fade">
                                      <p:cBhvr>
                                        <p:cTn id="3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9" name="Rectangle 8"/>
          <p:cNvSpPr/>
          <p:nvPr/>
        </p:nvSpPr>
        <p:spPr>
          <a:xfrm>
            <a:off x="0" y="4000501"/>
            <a:ext cx="9144000" cy="1600438"/>
          </a:xfrm>
          <a:prstGeom prst="rect">
            <a:avLst/>
          </a:prstGeom>
          <a:effectLst>
            <a:glow rad="50800">
              <a:schemeClr val="tx1">
                <a:lumMod val="85000"/>
              </a:schemeClr>
            </a:glow>
            <a:outerShdw blurRad="76200" dir="18900000" sy="23000" kx="-1200000" algn="bl" rotWithShape="0">
              <a:prstClr val="black">
                <a:alpha val="42000"/>
              </a:prstClr>
            </a:outerShdw>
            <a:softEdge rad="12700"/>
          </a:effectLst>
        </p:spPr>
        <p:txBody>
          <a:bodyPr wrap="square">
            <a:spAutoFit/>
            <a:scene3d>
              <a:camera prst="orthographicFront"/>
              <a:lightRig rig="threePt" dir="t"/>
            </a:scene3d>
            <a:flatTx/>
          </a:bodyPr>
          <a:lstStyle/>
          <a:p>
            <a:r>
              <a:rPr lang="en-US" sz="30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a:t>
            </a:r>
            <a:r>
              <a:rPr lang="en-US"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pc="300" dirty="0" smtClean="0">
                <a:ln w="12700" cmpd="thickThin">
                  <a:solidFill>
                    <a:schemeClr val="bg2">
                      <a:lumMod val="50000"/>
                    </a:schemeClr>
                  </a:solidFill>
                </a:ln>
                <a:solidFill>
                  <a:schemeClr val="bg2">
                    <a:lumMod val="75000"/>
                  </a:schemeClr>
                </a:solidFill>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students how to design small and large signal </a:t>
            </a:r>
            <a:r>
              <a:rPr lang="en-US"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p>
          <a:p>
            <a:r>
              <a:rPr lang="en-US"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theory; regulated transistor power supplies. </a:t>
            </a:r>
          </a:p>
          <a:p>
            <a:r>
              <a:rPr lang="en-US" i="1"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hours complement class work.</a:t>
            </a:r>
            <a:endParaRPr lang="en-US" i="1" spc="300" dirty="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endParaRPr>
          </a:p>
        </p:txBody>
      </p:sp>
    </p:spTree>
    <p:extLst>
      <p:ext uri="{BB962C8B-B14F-4D97-AF65-F5344CB8AC3E}">
        <p14:creationId xmlns:p14="http://schemas.microsoft.com/office/powerpoint/2010/main" val="120550355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xit" presetSubtype="32" fill="hold" grpId="0" nodeType="clickEffect">
                                  <p:stCondLst>
                                    <p:cond delay="0"/>
                                  </p:stCondLst>
                                  <p:childTnLst>
                                    <p:anim calcmode="lin" valueType="num">
                                      <p:cBhvr>
                                        <p:cTn id="16" dur="500"/>
                                        <p:tgtEl>
                                          <p:spTgt spid="6"/>
                                        </p:tgtEl>
                                        <p:attrNameLst>
                                          <p:attrName>ppt_w</p:attrName>
                                        </p:attrNameLst>
                                      </p:cBhvr>
                                      <p:tavLst>
                                        <p:tav tm="0">
                                          <p:val>
                                            <p:strVal val="ppt_w"/>
                                          </p:val>
                                        </p:tav>
                                        <p:tav tm="100000">
                                          <p:val>
                                            <p:fltVal val="0"/>
                                          </p:val>
                                        </p:tav>
                                      </p:tavLst>
                                    </p:anim>
                                    <p:anim calcmode="lin" valueType="num">
                                      <p:cBhvr>
                                        <p:cTn id="17" dur="500"/>
                                        <p:tgtEl>
                                          <p:spTgt spid="6"/>
                                        </p:tgtEl>
                                        <p:attrNameLst>
                                          <p:attrName>ppt_h</p:attrName>
                                        </p:attrNameLst>
                                      </p:cBhvr>
                                      <p:tavLst>
                                        <p:tav tm="0">
                                          <p:val>
                                            <p:strVal val="ppt_h"/>
                                          </p:val>
                                        </p:tav>
                                        <p:tav tm="100000">
                                          <p:val>
                                            <p:fltVal val="0"/>
                                          </p:val>
                                        </p:tav>
                                      </p:tavLst>
                                    </p:anim>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6" presetClass="exit" presetSubtype="21" fill="hold" grpId="0" nodeType="clickEffect">
                                  <p:stCondLst>
                                    <p:cond delay="0"/>
                                  </p:stCondLst>
                                  <p:childTnLst>
                                    <p:animEffect transition="out" filter="barn(inVertical)">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b="1" dirty="0" smtClean="0">
                <a:ln>
                  <a:solidFill>
                    <a:srgbClr val="FFFF00">
                      <a:alpha val="80000"/>
                    </a:srgbClr>
                  </a:solidFill>
                </a:ln>
                <a:solidFill>
                  <a:schemeClr val="accent3">
                    <a:lumMod val="50000"/>
                  </a:schemeClr>
                </a:solidFill>
                <a:effectLst>
                  <a:glow rad="127000">
                    <a:schemeClr val="accent3">
                      <a:lumMod val="75000"/>
                    </a:schemeClr>
                  </a:glow>
                </a:effectLst>
              </a:rPr>
              <a:t>is designed </a:t>
            </a:r>
            <a:r>
              <a:rPr lang="en-US" sz="2400" b="1" dirty="0">
                <a:ln>
                  <a:solidFill>
                    <a:srgbClr val="FFFF00">
                      <a:alpha val="80000"/>
                    </a:srgbClr>
                  </a:solidFill>
                </a:ln>
                <a:solidFill>
                  <a:schemeClr val="accent3">
                    <a:lumMod val="50000"/>
                  </a:schemeClr>
                </a:solidFill>
                <a:effectLst>
                  <a:glow rad="127000">
                    <a:schemeClr val="accent3">
                      <a:lumMod val="75000"/>
                    </a:schemeClr>
                  </a:glow>
                </a:effectLst>
              </a:rPr>
              <a:t>to train students in the organization, architecture, setup, maintenance, hardware and software aspects of local area </a:t>
            </a:r>
            <a:r>
              <a:rPr lang="en-US" sz="2400" b="1" dirty="0" smtClean="0">
                <a:ln>
                  <a:solidFill>
                    <a:srgbClr val="FFFF00">
                      <a:alpha val="80000"/>
                    </a:srgbClr>
                  </a:solidFill>
                </a:ln>
                <a:solidFill>
                  <a:schemeClr val="accent3">
                    <a:lumMod val="50000"/>
                  </a:schemeClr>
                </a:solidFill>
                <a:effectLst>
                  <a:glow rad="127000">
                    <a:schemeClr val="accent3">
                      <a:lumMod val="75000"/>
                    </a:schemeClr>
                  </a:glow>
                </a:effectLst>
              </a:rPr>
              <a:t>networks.</a:t>
            </a:r>
            <a:endParaRPr lang="en-US" sz="2400" b="1" dirty="0">
              <a:ln>
                <a:solidFill>
                  <a:srgbClr val="FFFF00">
                    <a:alpha val="80000"/>
                  </a:srgbClr>
                </a:solidFill>
              </a:ln>
              <a:solidFill>
                <a:schemeClr val="accent3">
                  <a:lumMod val="50000"/>
                </a:schemeClr>
              </a:solidFill>
              <a:effectLst>
                <a:glow rad="127000">
                  <a:schemeClr val="accent3">
                    <a:lumMod val="75000"/>
                  </a:schemeClr>
                </a:glo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9"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52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anim calcmode="lin" valueType="num">
                                      <p:cBhvr>
                                        <p:cTn id="25" dur="500" fill="hold"/>
                                        <p:tgtEl>
                                          <p:spTgt spid="3"/>
                                        </p:tgtEl>
                                        <p:attrNameLst>
                                          <p:attrName>ppt_x</p:attrName>
                                        </p:attrNameLst>
                                      </p:cBhvr>
                                      <p:tavLst>
                                        <p:tav tm="0">
                                          <p:val>
                                            <p:fltVal val="0.5"/>
                                          </p:val>
                                        </p:tav>
                                        <p:tav tm="100000">
                                          <p:val>
                                            <p:strVal val="#ppt_x"/>
                                          </p:val>
                                        </p:tav>
                                      </p:tavLst>
                                    </p:anim>
                                    <p:anim calcmode="lin" valueType="num">
                                      <p:cBhvr>
                                        <p:cTn id="26" dur="500" fill="hold"/>
                                        <p:tgtEl>
                                          <p:spTgt spid="3"/>
                                        </p:tgtEl>
                                        <p:attrNameLst>
                                          <p:attrName>ppt_y</p:attrName>
                                        </p:attrNameLst>
                                      </p:cBhvr>
                                      <p:tavLst>
                                        <p:tav tm="0">
                                          <p:val>
                                            <p:fltVal val="0.5"/>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59000">
              <a:srgbClr val="8A76A1"/>
            </a:gs>
            <a:gs pos="37000">
              <a:srgbClr val="002060"/>
            </a:gs>
            <a:gs pos="89000">
              <a:schemeClr val="bg2">
                <a:lumMod val="75000"/>
              </a:schemeClr>
            </a:gs>
            <a:gs pos="77000">
              <a:schemeClr val="bg2">
                <a:lumMod val="75000"/>
              </a:schemeClr>
            </a:gs>
            <a:gs pos="100000">
              <a:schemeClr val="accent4">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 Students are introduced to Sinusoidal </a:t>
            </a:r>
            <a:r>
              <a:rPr lang="en-US" b="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waveforms; impedance, phasor quantities, AC meters; passive filters; </a:t>
            </a:r>
            <a:r>
              <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initial </a:t>
            </a:r>
            <a:r>
              <a:rPr lang="en-US" b="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conditions, transients in RC and RL circuits. </a:t>
            </a:r>
            <a:endPar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endParaRPr>
          </a:p>
          <a:p>
            <a:r>
              <a:rPr lang="en-US" b="1" i="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Laboratory </a:t>
            </a:r>
            <a:r>
              <a:rPr lang="en-US" b="1" i="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hours complement class work</a:t>
            </a:r>
          </a:p>
        </p:txBody>
      </p:sp>
    </p:spTree>
    <p:extLst>
      <p:ext uri="{BB962C8B-B14F-4D97-AF65-F5344CB8AC3E}">
        <p14:creationId xmlns:p14="http://schemas.microsoft.com/office/powerpoint/2010/main" val="138494582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25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4" presetClass="exit" presetSubtype="10" fill="hold" nodeType="clickEffect">
                                  <p:stCondLst>
                                    <p:cond delay="0"/>
                                  </p:stCondLst>
                                  <p:childTnLst>
                                    <p:animEffect transition="out" filter="randombar(horizontal)">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randombar(horizont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7308411"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Computer-Aided Design Drafting  (CADD)</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2743200" y="3619500"/>
            <a:ext cx="6172200" cy="2154436"/>
          </a:xfrm>
          <a:prstGeom prst="rect">
            <a:avLst/>
          </a:prstGeom>
        </p:spPr>
        <p:txBody>
          <a:bodyPr wrap="square">
            <a:spAutoFit/>
          </a:bodyPr>
          <a:lstStyle/>
          <a:p>
            <a:r>
              <a:rPr lang="en-US" sz="3200" dirty="0" smtClean="0">
                <a:ln w="12700" cap="rnd" cmpd="sng">
                  <a:solidFill>
                    <a:srgbClr val="CC6600"/>
                  </a:solidFill>
                  <a:miter lim="800000"/>
                </a:ln>
                <a:solidFill>
                  <a:srgbClr val="FFC000"/>
                </a:solidFill>
                <a:effectLst>
                  <a:glow rad="50800">
                    <a:srgbClr val="92D050"/>
                  </a:glow>
                </a:effectLst>
                <a:latin typeface="Adobe Gothic Std B" pitchFamily="34" charset="-128"/>
                <a:ea typeface="Adobe Gothic Std B" pitchFamily="34" charset="-128"/>
              </a:rPr>
              <a:t>ET-509 </a:t>
            </a:r>
            <a:r>
              <a:rPr lang="en-US" sz="1800"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T</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he  nature of  a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program, simple C++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programs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variables, binary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and  hex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number system, mathematical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and  logic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operations with binary and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hex  numbers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looping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and  delays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arrays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pointers, microprocessor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memory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characteristics, data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manipulation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using pointers, input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/output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programming exercises on a real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microprocessor.</a:t>
            </a:r>
            <a:endPar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endParaRPr>
          </a:p>
        </p:txBody>
      </p:sp>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anim calcmode="lin" valueType="num">
                                      <p:cBhvr>
                                        <p:cTn id="20" dur="1500" fill="hold"/>
                                        <p:tgtEl>
                                          <p:spTgt spid="15"/>
                                        </p:tgtEl>
                                        <p:attrNameLst>
                                          <p:attrName>ppt_x</p:attrName>
                                        </p:attrNameLst>
                                      </p:cBhvr>
                                      <p:tavLst>
                                        <p:tav tm="0">
                                          <p:val>
                                            <p:strVal val="#ppt_x"/>
                                          </p:val>
                                        </p:tav>
                                        <p:tav tm="100000">
                                          <p:val>
                                            <p:strVal val="#ppt_x"/>
                                          </p:val>
                                        </p:tav>
                                      </p:tavLst>
                                    </p:anim>
                                    <p:anim calcmode="lin" valueType="num">
                                      <p:cBhvr>
                                        <p:cTn id="21" dur="1500" fill="hold"/>
                                        <p:tgtEl>
                                          <p:spTgt spid="15"/>
                                        </p:tgtEl>
                                        <p:attrNameLst>
                                          <p:attrName>ppt_y</p:attrName>
                                        </p:attrNameLst>
                                      </p:cBhvr>
                                      <p:tavLst>
                                        <p:tav tm="0">
                                          <p:val>
                                            <p:strVal val="#ppt_y+.1"/>
                                          </p:val>
                                        </p:tav>
                                        <p:tav tm="100000">
                                          <p:val>
                                            <p:strVal val="#ppt_y"/>
                                          </p:val>
                                        </p:tav>
                                      </p:tavLst>
                                    </p:anim>
                                  </p:childTnLst>
                                </p:cTn>
                              </p:par>
                              <p:par>
                                <p:cTn id="22" presetID="42" presetClass="exit" presetSubtype="0" fill="hold" grpId="0" nodeType="withEffect">
                                  <p:stCondLst>
                                    <p:cond delay="0"/>
                                  </p:stCondLst>
                                  <p:childTnLst>
                                    <p:animEffect transition="out" filter="fade">
                                      <p:cBhvr>
                                        <p:cTn id="23" dur="1500"/>
                                        <p:tgtEl>
                                          <p:spTgt spid="8"/>
                                        </p:tgtEl>
                                      </p:cBhvr>
                                    </p:animEffect>
                                    <p:anim calcmode="lin" valueType="num">
                                      <p:cBhvr>
                                        <p:cTn id="24" dur="1500"/>
                                        <p:tgtEl>
                                          <p:spTgt spid="8"/>
                                        </p:tgtEl>
                                        <p:attrNameLst>
                                          <p:attrName>ppt_x</p:attrName>
                                        </p:attrNameLst>
                                      </p:cBhvr>
                                      <p:tavLst>
                                        <p:tav tm="0">
                                          <p:val>
                                            <p:strVal val="ppt_x"/>
                                          </p:val>
                                        </p:tav>
                                        <p:tav tm="100000">
                                          <p:val>
                                            <p:strVal val="ppt_x"/>
                                          </p:val>
                                        </p:tav>
                                      </p:tavLst>
                                    </p:anim>
                                    <p:anim calcmode="lin" valueType="num">
                                      <p:cBhvr>
                                        <p:cTn id="25" dur="1500"/>
                                        <p:tgtEl>
                                          <p:spTgt spid="8"/>
                                        </p:tgtEl>
                                        <p:attrNameLst>
                                          <p:attrName>ppt_y</p:attrName>
                                        </p:attrNameLst>
                                      </p:cBhvr>
                                      <p:tavLst>
                                        <p:tav tm="0">
                                          <p:val>
                                            <p:strVal val="ppt_y"/>
                                          </p:val>
                                        </p:tav>
                                        <p:tav tm="100000">
                                          <p:val>
                                            <p:strVal val="ppt_y+.1"/>
                                          </p:val>
                                        </p:tav>
                                      </p:tavLst>
                                    </p:anim>
                                    <p:set>
                                      <p:cBhvr>
                                        <p:cTn id="26" dur="1" fill="hold">
                                          <p:stCondLst>
                                            <p:cond delay="1499"/>
                                          </p:stCondLst>
                                        </p:cTn>
                                        <p:tgtEl>
                                          <p:spTgt spid="8"/>
                                        </p:tgtEl>
                                        <p:attrNameLst>
                                          <p:attrName>style.visibility</p:attrName>
                                        </p:attrNameLst>
                                      </p:cBhvr>
                                      <p:to>
                                        <p:strVal val="hidden"/>
                                      </p:to>
                                    </p:set>
                                  </p:childTnLst>
                                </p:cTn>
                              </p:par>
                              <p:par>
                                <p:cTn id="27" presetID="53" presetClass="entr" presetSubtype="16" fill="hold" nodeType="withEffect">
                                  <p:stCondLst>
                                    <p:cond delay="250"/>
                                  </p:stCondLst>
                                  <p:childTnLst>
                                    <p:set>
                                      <p:cBhvr>
                                        <p:cTn id="28" dur="1" fill="hold">
                                          <p:stCondLst>
                                            <p:cond delay="0"/>
                                          </p:stCondLst>
                                        </p:cTn>
                                        <p:tgtEl>
                                          <p:spTgt spid="8">
                                            <p:txEl>
                                              <p:pRg st="0" end="0"/>
                                            </p:txEl>
                                          </p:spTgt>
                                        </p:tgtEl>
                                        <p:attrNameLst>
                                          <p:attrName>style.visibility</p:attrName>
                                        </p:attrNameLst>
                                      </p:cBhvr>
                                      <p:to>
                                        <p:strVal val="visible"/>
                                      </p:to>
                                    </p:set>
                                    <p:anim calcmode="lin" valueType="num">
                                      <p:cBhvr>
                                        <p:cTn id="29" dur="1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30" dur="1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31" dur="1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par>
                                <p:cTn id="11" presetID="45"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16" presetClass="entr" presetSubtype="21"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1000"/>
                                        <p:tgtEl>
                                          <p:spTgt spid="4">
                                            <p:txEl>
                                              <p:pRg st="0" end="0"/>
                                            </p:txEl>
                                          </p:spTgt>
                                        </p:tgtEl>
                                      </p:cBhvr>
                                    </p:animEffect>
                                  </p:childTnLst>
                                </p:cTn>
                              </p:par>
                            </p:childTnLst>
                          </p:cTn>
                        </p:par>
                        <p:par>
                          <p:cTn id="20" fill="hold">
                            <p:stCondLst>
                              <p:cond delay="3700"/>
                            </p:stCondLst>
                            <p:childTnLst>
                              <p:par>
                                <p:cTn id="21" presetID="22" presetClass="entr" presetSubtype="4" fill="hold"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down)">
                                      <p:cBhvr>
                                        <p:cTn id="2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238125" y="3695700"/>
            <a:ext cx="8077200" cy="1815882"/>
          </a:xfrm>
          <a:prstGeom prst="rect">
            <a:avLst/>
          </a:prstGeom>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2000"/>
                                        <p:tgtEl>
                                          <p:spTgt spid="17"/>
                                        </p:tgtEl>
                                      </p:cBhvr>
                                    </p:animEffect>
                                    <p:anim calcmode="lin" valueType="num">
                                      <p:cBhvr>
                                        <p:cTn id="19" dur="2000" fill="hold"/>
                                        <p:tgtEl>
                                          <p:spTgt spid="17"/>
                                        </p:tgtEl>
                                        <p:attrNameLst>
                                          <p:attrName>ppt_w</p:attrName>
                                        </p:attrNameLst>
                                      </p:cBhvr>
                                      <p:tavLst>
                                        <p:tav tm="0" fmla="#ppt_w*sin(2.5*pi*$)">
                                          <p:val>
                                            <p:fltVal val="0"/>
                                          </p:val>
                                        </p:tav>
                                        <p:tav tm="100000">
                                          <p:val>
                                            <p:fltVal val="1"/>
                                          </p:val>
                                        </p:tav>
                                      </p:tavLst>
                                    </p:anim>
                                    <p:anim calcmode="lin" valueType="num">
                                      <p:cBhvr>
                                        <p:cTn id="2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heel(1)">
                                      <p:cBhvr>
                                        <p:cTn id="25" dur="20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randombar(horizontal)">
                                      <p:cBhvr>
                                        <p:cTn id="30"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247900"/>
            <a:ext cx="8798250" cy="2819400"/>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C000"/>
            </a:gs>
            <a:gs pos="89000">
              <a:srgbClr val="CC3300"/>
            </a:gs>
            <a:gs pos="72000">
              <a:srgbClr val="FFC000"/>
            </a:gs>
            <a:gs pos="46000">
              <a:srgbClr val="CC3300"/>
            </a:gs>
            <a:gs pos="100000">
              <a:srgbClr val="FFC000"/>
            </a:gs>
          </a:gsLst>
          <a:lin ang="2700000" scaled="1"/>
          <a:tileRect/>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preferRelativeResize="0">
            <a:picLocks/>
          </p:cNvPicPr>
          <p:nvPr/>
        </p:nvPicPr>
        <p:blipFill rotWithShape="1">
          <a:blip r:embed="rId6" cstate="print">
            <a:extLst>
              <a:ext uri="{28A0092B-C50C-407E-A947-70E740481C1C}">
                <a14:useLocalDpi xmlns:a14="http://schemas.microsoft.com/office/drawing/2010/main" val="0"/>
              </a:ext>
            </a:extLst>
          </a:blip>
          <a:srcRect l="17278" r="904"/>
          <a:stretch/>
        </p:blipFill>
        <p:spPr>
          <a:xfrm>
            <a:off x="238125" y="1062990"/>
            <a:ext cx="5657967" cy="43510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425684731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5"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vertical)">
                                      <p:cBhvr>
                                        <p:cTn id="25" dur="500"/>
                                        <p:tgtEl>
                                          <p:spTgt spid="8"/>
                                        </p:tgtEl>
                                      </p:cBhvr>
                                    </p:animEffect>
                                  </p:childTnLst>
                                </p:cTn>
                              </p:par>
                              <p:par>
                                <p:cTn id="26" presetID="31"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fltVal val="0"/>
                                          </p:val>
                                        </p:tav>
                                        <p:tav tm="100000">
                                          <p:val>
                                            <p:strVal val="#ppt_w"/>
                                          </p:val>
                                        </p:tav>
                                      </p:tavLst>
                                    </p:anim>
                                    <p:anim calcmode="lin" valueType="num">
                                      <p:cBhvr>
                                        <p:cTn id="29" dur="1000" fill="hold"/>
                                        <p:tgtEl>
                                          <p:spTgt spid="6"/>
                                        </p:tgtEl>
                                        <p:attrNameLst>
                                          <p:attrName>ppt_h</p:attrName>
                                        </p:attrNameLst>
                                      </p:cBhvr>
                                      <p:tavLst>
                                        <p:tav tm="0">
                                          <p:val>
                                            <p:fltVal val="0"/>
                                          </p:val>
                                        </p:tav>
                                        <p:tav tm="100000">
                                          <p:val>
                                            <p:strVal val="#ppt_h"/>
                                          </p:val>
                                        </p:tav>
                                      </p:tavLst>
                                    </p:anim>
                                    <p:anim calcmode="lin" valueType="num">
                                      <p:cBhvr>
                                        <p:cTn id="30" dur="1000" fill="hold"/>
                                        <p:tgtEl>
                                          <p:spTgt spid="6"/>
                                        </p:tgtEl>
                                        <p:attrNameLst>
                                          <p:attrName>style.rotation</p:attrName>
                                        </p:attrNameLst>
                                      </p:cBhvr>
                                      <p:tavLst>
                                        <p:tav tm="0">
                                          <p:val>
                                            <p:fltVal val="90"/>
                                          </p:val>
                                        </p:tav>
                                        <p:tav tm="100000">
                                          <p:val>
                                            <p:fltVal val="0"/>
                                          </p:val>
                                        </p:tav>
                                      </p:tavLst>
                                    </p:anim>
                                    <p:animEffect transition="in" filter="fade">
                                      <p:cBhvr>
                                        <p:cTn id="3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5330100"/>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Telecommunications</a:t>
            </a:r>
            <a:r>
              <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a:t>
            </a: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0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000" b="1" dirty="0" smtClean="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a:t>
            </a:r>
            <a:r>
              <a:rPr lang="en-US" sz="20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theory and principles of modern electronic </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devices</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 including telephones,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digital </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and optical communications links, radio, television,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and radar</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 </a:t>
            </a:r>
            <a:r>
              <a:rPr lang="en-US" sz="2000" b="1" i="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a:t>
            </a:r>
            <a:r>
              <a:rPr lang="en-US" sz="20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hours complement class </a:t>
            </a:r>
            <a:r>
              <a:rPr lang="en-US" sz="2000" b="1" i="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work</a:t>
            </a:r>
            <a:r>
              <a:rPr lang="en-US" sz="2000" b="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childTnLst>
                          </p:cTn>
                        </p:par>
                        <p:par>
                          <p:cTn id="40" fill="hold">
                            <p:stCondLst>
                              <p:cond delay="3500"/>
                            </p:stCondLst>
                            <p:childTnLst>
                              <p:par>
                                <p:cTn id="41" presetID="6" presetClass="entr" presetSubtype="16" fill="hold" nodeType="afterEffect">
                                  <p:stCondLst>
                                    <p:cond delay="250"/>
                                  </p:stCondLst>
                                  <p:childTnLst>
                                    <p:set>
                                      <p:cBhvr>
                                        <p:cTn id="42" dur="1" fill="hold">
                                          <p:stCondLst>
                                            <p:cond delay="0"/>
                                          </p:stCondLst>
                                        </p:cTn>
                                        <p:tgtEl>
                                          <p:spTgt spid="10">
                                            <p:txEl>
                                              <p:pRg st="8" end="8"/>
                                            </p:txEl>
                                          </p:spTgt>
                                        </p:tgtEl>
                                        <p:attrNameLst>
                                          <p:attrName>style.visibility</p:attrName>
                                        </p:attrNameLst>
                                      </p:cBhvr>
                                      <p:to>
                                        <p:strVal val="visible"/>
                                      </p:to>
                                    </p:set>
                                    <p:animEffect transition="in" filter="circle(in)">
                                      <p:cBhvr>
                                        <p:cTn id="43" dur="10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par>
                          <p:cTn id="26" fill="hold">
                            <p:stCondLst>
                              <p:cond delay="2000"/>
                            </p:stCondLst>
                            <p:childTnLst>
                              <p:par>
                                <p:cTn id="27" presetID="14" presetClass="entr" presetSubtype="1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D60093"/>
            </a:gs>
            <a:gs pos="83000">
              <a:srgbClr val="FF3399"/>
            </a:gs>
            <a:gs pos="63000">
              <a:srgbClr val="D60093"/>
            </a:gs>
            <a:gs pos="58000">
              <a:schemeClr val="accent6">
                <a:lumMod val="75000"/>
              </a:schemeClr>
            </a:gs>
            <a:gs pos="48000">
              <a:schemeClr val="accent6">
                <a:lumMod val="75000"/>
              </a:schemeClr>
            </a:gs>
            <a:gs pos="93000">
              <a:schemeClr val="accent6">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7905" r="1817"/>
          <a:stretch/>
        </p:blipFill>
        <p:spPr>
          <a:xfrm>
            <a:off x="85724" y="1028700"/>
            <a:ext cx="5423861" cy="43374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308872"/>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spTree>
    <p:extLst>
      <p:ext uri="{BB962C8B-B14F-4D97-AF65-F5344CB8AC3E}">
        <p14:creationId xmlns:p14="http://schemas.microsoft.com/office/powerpoint/2010/main" val="162230200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250" fill="hold"/>
                                        <p:tgtEl>
                                          <p:spTgt spid="2"/>
                                        </p:tgtEl>
                                        <p:attrNameLst>
                                          <p:attrName>ppt_w</p:attrName>
                                        </p:attrNameLst>
                                      </p:cBhvr>
                                      <p:tavLst>
                                        <p:tav tm="0">
                                          <p:val>
                                            <p:fltVal val="0"/>
                                          </p:val>
                                        </p:tav>
                                        <p:tav tm="100000">
                                          <p:val>
                                            <p:strVal val="#ppt_w"/>
                                          </p:val>
                                        </p:tav>
                                      </p:tavLst>
                                    </p:anim>
                                    <p:anim calcmode="lin" valueType="num">
                                      <p:cBhvr>
                                        <p:cTn id="8" dur="1250" fill="hold"/>
                                        <p:tgtEl>
                                          <p:spTgt spid="2"/>
                                        </p:tgtEl>
                                        <p:attrNameLst>
                                          <p:attrName>ppt_h</p:attrName>
                                        </p:attrNameLst>
                                      </p:cBhvr>
                                      <p:tavLst>
                                        <p:tav tm="0">
                                          <p:val>
                                            <p:fltVal val="0"/>
                                          </p:val>
                                        </p:tav>
                                        <p:tav tm="100000">
                                          <p:val>
                                            <p:strVal val="#ppt_h"/>
                                          </p:val>
                                        </p:tav>
                                      </p:tavLst>
                                    </p:anim>
                                    <p:animEffect transition="in" filter="fade">
                                      <p:cBhvr>
                                        <p:cTn id="9" dur="125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p:spPr>
        <p:txBody>
          <a:bodyPr wrap="square">
            <a:spAutoFit/>
          </a:bodyPr>
          <a:lstStyle/>
          <a:p>
            <a:r>
              <a:rPr lang="en-US" sz="3200" b="1" dirty="0" smtClean="0">
                <a:ln w="1587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MT-</a:t>
            </a:r>
            <a:r>
              <a:rPr lang="en-US" sz="3200" b="1" dirty="0">
                <a:ln w="1587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 </a:t>
            </a:r>
            <a:r>
              <a:rPr lang="en-US" sz="3200" b="1" dirty="0" smtClean="0">
                <a:ln w="1587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122 </a:t>
            </a:r>
            <a:r>
              <a:rPr lang="en-US" sz="2000" dirty="0" smtClean="0">
                <a:ln w="952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Production </a:t>
            </a:r>
            <a:r>
              <a:rPr lang="en-US" sz="2000" dirty="0">
                <a:ln w="952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1752600" y="0"/>
            <a:ext cx="7391400"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dirty="0">
                <a:solidFill>
                  <a:srgbClr val="4A598C"/>
                </a:solidFill>
                <a:latin typeface="Verdana"/>
              </a:rPr>
              <a:t> </a:t>
            </a:r>
            <a:r>
              <a:rPr lang="en-US" sz="2800" b="1"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Personal Computer Technology, Architecture and Troubleshooting</a:t>
            </a:r>
            <a:endParaRPr lang="en-US" sz="2400" dirty="0">
              <a:ln>
                <a:solidFill>
                  <a:schemeClr val="accent2">
                    <a:lumMod val="75000"/>
                  </a:schemeClr>
                </a:solidFill>
              </a:ln>
              <a:solidFill>
                <a:srgbClr val="EAEAEA"/>
              </a:solidFill>
              <a:effectLst>
                <a:glow rad="25400">
                  <a:srgbClr val="722A28"/>
                </a:glow>
                <a:outerShdw dist="12700" dir="3600000" algn="ctr" rotWithShape="0">
                  <a:srgbClr val="A50021"/>
                </a:outerShdw>
              </a:effectLst>
            </a:endParaRPr>
          </a:p>
        </p:txBody>
      </p:sp>
      <p:sp>
        <p:nvSpPr>
          <p:cNvPr id="8" name="Rectangle 7"/>
          <p:cNvSpPr/>
          <p:nvPr/>
        </p:nvSpPr>
        <p:spPr>
          <a:xfrm>
            <a:off x="341962" y="3619500"/>
            <a:ext cx="8411044" cy="2308324"/>
          </a:xfrm>
          <a:prstGeom prst="rect">
            <a:avLst/>
          </a:prstGeom>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12700" dist="38100" dir="4200000" algn="ctr" rotWithShape="0">
                    <a:schemeClr val="accent2">
                      <a:lumMod val="75000"/>
                    </a:scheme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 Essential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concepts in PC architecture, application </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via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this hands-on course in </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modern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PC computing technology. This course covers the hardware and software concepts for </a:t>
            </a:r>
            <a:r>
              <a:rPr lang="en-US" sz="2400" dirty="0" err="1">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CompTIA</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 A+ Certification.</a:t>
            </a:r>
            <a:r>
              <a:rPr lang="en-US" sz="2400" dirty="0">
                <a:ln w="12700">
                  <a:solidFill>
                    <a:schemeClr val="accent2">
                      <a:lumMod val="50000"/>
                    </a:schemeClr>
                  </a:solidFill>
                </a:ln>
                <a:solidFill>
                  <a:schemeClr val="tx1">
                    <a:lumMod val="95000"/>
                  </a:schemeClr>
                </a:solidFill>
                <a:effectLst>
                  <a:glow rad="25400">
                    <a:schemeClr val="accent2">
                      <a:lumMod val="50000"/>
                    </a:schemeClr>
                  </a:glow>
                </a:effectLst>
                <a:latin typeface="Verdana"/>
              </a:rPr>
              <a:t> </a:t>
            </a:r>
            <a:r>
              <a:rPr lang="en-US" sz="2000" dirty="0">
                <a:ln>
                  <a:solidFill>
                    <a:schemeClr val="accent2">
                      <a:lumMod val="75000"/>
                    </a:schemeClr>
                  </a:solidFill>
                </a:ln>
                <a:solidFill>
                  <a:schemeClr val="tx1">
                    <a:lumMod val="95000"/>
                  </a:schemeClr>
                </a:solidFill>
                <a:latin typeface="Verdana"/>
              </a:rPr>
              <a:t/>
            </a:r>
            <a:br>
              <a:rPr lang="en-US" sz="2000" dirty="0">
                <a:ln>
                  <a:solidFill>
                    <a:schemeClr val="accent2">
                      <a:lumMod val="75000"/>
                    </a:schemeClr>
                  </a:solidFill>
                </a:ln>
                <a:solidFill>
                  <a:schemeClr val="tx1">
                    <a:lumMod val="95000"/>
                  </a:schemeClr>
                </a:solidFill>
                <a:latin typeface="Verdana"/>
              </a:rPr>
            </a:br>
            <a:endParaRPr lang="en-US" sz="2000" dirty="0">
              <a:ln>
                <a:solidFill>
                  <a:schemeClr val="accent2">
                    <a:lumMod val="75000"/>
                  </a:schemeClr>
                </a:solidFill>
              </a:ln>
              <a:solidFill>
                <a:schemeClr val="tx1">
                  <a:lumMod val="95000"/>
                </a:schemeClr>
              </a:solidFill>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p:spPr>
        <p:txBody>
          <a:bodyPr wrap="square">
            <a:spAutoFit/>
          </a:bodyPr>
          <a:lstStyle/>
          <a:p>
            <a:r>
              <a:rPr lang="en-US" sz="40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 calcmode="lin" valueType="num">
                                      <p:cBhvr>
                                        <p:cTn id="23" dur="500" fill="hold"/>
                                        <p:tgtEl>
                                          <p:spTgt spid="1026"/>
                                        </p:tgtEl>
                                        <p:attrNameLst>
                                          <p:attrName>ppt_w</p:attrName>
                                        </p:attrNameLst>
                                      </p:cBhvr>
                                      <p:tavLst>
                                        <p:tav tm="0">
                                          <p:val>
                                            <p:fltVal val="0"/>
                                          </p:val>
                                        </p:tav>
                                        <p:tav tm="100000">
                                          <p:val>
                                            <p:strVal val="#ppt_w"/>
                                          </p:val>
                                        </p:tav>
                                      </p:tavLst>
                                    </p:anim>
                                    <p:anim calcmode="lin" valueType="num">
                                      <p:cBhvr>
                                        <p:cTn id="24" dur="500" fill="hold"/>
                                        <p:tgtEl>
                                          <p:spTgt spid="1026"/>
                                        </p:tgtEl>
                                        <p:attrNameLst>
                                          <p:attrName>ppt_h</p:attrName>
                                        </p:attrNameLst>
                                      </p:cBhvr>
                                      <p:tavLst>
                                        <p:tav tm="0">
                                          <p:val>
                                            <p:fltVal val="0"/>
                                          </p:val>
                                        </p:tav>
                                        <p:tav tm="100000">
                                          <p:val>
                                            <p:strVal val="#ppt_h"/>
                                          </p:val>
                                        </p:tav>
                                      </p:tavLst>
                                    </p:anim>
                                    <p:animEffect transition="in" filter="fade">
                                      <p:cBhvr>
                                        <p:cTn id="25" dur="500"/>
                                        <p:tgtEl>
                                          <p:spTgt spid="102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880068"/>
            <a:ext cx="8001000" cy="1815882"/>
          </a:xfrm>
          <a:prstGeom prst="rect">
            <a:avLst/>
          </a:prstGeom>
        </p:spPr>
        <p:txBody>
          <a:bodyPr wrap="square">
            <a:spAutoFit/>
          </a:bodyPr>
          <a:lstStyle/>
          <a:p>
            <a:r>
              <a:rPr lang="en-US" sz="28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2800" dirty="0">
                <a:ln w="15875" cap="flat" cmpd="thickThin">
                  <a:solidFill>
                    <a:schemeClr val="bg2"/>
                  </a:solidFill>
                  <a:prstDash val="solid"/>
                  <a:bevel/>
                </a:ln>
                <a:solidFill>
                  <a:schemeClr val="accent6">
                    <a:lumMod val="75000"/>
                  </a:schemeClr>
                </a:solidFill>
                <a:effectLst>
                  <a:glow rad="76200">
                    <a:schemeClr val="bg1">
                      <a:alpha val="88000"/>
                    </a:schemeClr>
                  </a:glow>
                  <a:outerShdw blurRad="50800" dist="50800" dir="5400000" sx="1000" sy="1000" algn="ctr" rotWithShape="0">
                    <a:schemeClr val="accent6">
                      <a:lumMod val="60000"/>
                      <a:lumOff val="40000"/>
                    </a:schemeClr>
                  </a:outerShdw>
                </a:effectLst>
                <a:latin typeface="Adobe Caslon Pro Bold" pitchFamily="18" charset="0"/>
                <a:ea typeface="Adobe Fan Heiti Std B" pitchFamily="34" charset="-128"/>
              </a:rPr>
              <a:t>A</a:t>
            </a:r>
            <a:r>
              <a:rPr lang="en-US" sz="2800" dirty="0" smtClean="0">
                <a:ln w="15875" cap="flat" cmpd="thickThin">
                  <a:solidFill>
                    <a:schemeClr val="bg2"/>
                  </a:solidFill>
                  <a:prstDash val="solid"/>
                  <a:bevel/>
                </a:ln>
                <a:solidFill>
                  <a:schemeClr val="accent6">
                    <a:lumMod val="75000"/>
                  </a:schemeClr>
                </a:solidFill>
                <a:effectLst>
                  <a:glow rad="76200">
                    <a:schemeClr val="bg1">
                      <a:alpha val="88000"/>
                    </a:schemeClr>
                  </a:glow>
                  <a:outerShdw blurRad="50800" dist="50800" dir="5400000" sx="1000" sy="1000" algn="ctr" rotWithShape="0">
                    <a:schemeClr val="accent6">
                      <a:lumMod val="60000"/>
                      <a:lumOff val="40000"/>
                    </a:schemeClr>
                  </a:outerShdw>
                </a:effectLst>
                <a:latin typeface="Adobe Caslon Pro Bold" pitchFamily="18" charset="0"/>
                <a:ea typeface="Adobe Fan Heiti Std B" pitchFamily="34" charset="-128"/>
              </a:rPr>
              <a:t>n </a:t>
            </a:r>
            <a:r>
              <a:rPr lang="en-US" sz="2800" dirty="0">
                <a:ln w="15875" cap="flat" cmpd="thickThin">
                  <a:solidFill>
                    <a:schemeClr val="bg2"/>
                  </a:solidFill>
                  <a:prstDash val="solid"/>
                  <a:bevel/>
                </a:ln>
                <a:solidFill>
                  <a:schemeClr val="accent6">
                    <a:lumMod val="75000"/>
                  </a:schemeClr>
                </a:solidFill>
                <a:effectLst>
                  <a:glow rad="76200">
                    <a:schemeClr val="bg1">
                      <a:alpha val="88000"/>
                    </a:schemeClr>
                  </a:glow>
                  <a:outerShdw blurRad="50800" dist="50800" dir="5400000" sx="1000" sy="1000" algn="ctr" rotWithShape="0">
                    <a:schemeClr val="accent6">
                      <a:lumMod val="60000"/>
                      <a:lumOff val="40000"/>
                    </a:scheme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128695364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Scale>
                                      <p:cBhvr>
                                        <p:cTn id="26"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6"/>
                                        </p:tgtEl>
                                        <p:attrNameLst>
                                          <p:attrName>ppt_x</p:attrName>
                                          <p:attrName>ppt_y</p:attrName>
                                        </p:attrNameLst>
                                      </p:cBhvr>
                                    </p:animMotion>
                                    <p:animEffect transition="in" filter="fad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5"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4"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5"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6" dur="1000" fill="hold"/>
                                        <p:tgtEl>
                                          <p:spTgt spid="3"/>
                                        </p:tgtEl>
                                        <p:attrNameLst>
                                          <p:attrName>ppt_h</p:attrName>
                                        </p:attrNameLst>
                                      </p:cBhvr>
                                      <p:tavLst>
                                        <p:tav tm="0">
                                          <p:val>
                                            <p:strVal val="#ppt_h"/>
                                          </p:val>
                                        </p:tav>
                                        <p:tav tm="100000">
                                          <p:val>
                                            <p:strVal val="#ppt_h"/>
                                          </p:val>
                                        </p:tav>
                                      </p:tavLst>
                                    </p:anim>
                                    <p:anim calcmode="lin" valueType="num">
                                      <p:cBhvr>
                                        <p:cTn id="37"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8"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9"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40"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Internet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366091"/>
            <a:ext cx="8382000" cy="2185214"/>
          </a:xfrm>
          <a:prstGeom prst="rect">
            <a:avLst/>
          </a:prstGeom>
          <a:solidFill>
            <a:schemeClr val="bg2">
              <a:alpha val="59000"/>
            </a:schemeClr>
          </a:solidFill>
        </p:spPr>
        <p:txBody>
          <a:bodyPr wrap="square">
            <a:spAutoFit/>
          </a:bodyPr>
          <a:lstStyle/>
          <a:p>
            <a:r>
              <a:rPr lang="en-US" sz="40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3200" i="1" dirty="0" smtClean="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An </a:t>
            </a:r>
            <a:r>
              <a:rPr lang="en-US" sz="3200" i="1" dirty="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41127315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Scale>
                                      <p:cBhvr>
                                        <p:cTn id="26"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6"/>
                                        </p:tgtEl>
                                        <p:attrNameLst>
                                          <p:attrName>ppt_x</p:attrName>
                                          <p:attrName>ppt_y</p:attrName>
                                        </p:attrNameLst>
                                      </p:cBhvr>
                                    </p:animMotion>
                                    <p:animEffect transition="in" filter="fad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5"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4"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5"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6" dur="1000" fill="hold"/>
                                        <p:tgtEl>
                                          <p:spTgt spid="3"/>
                                        </p:tgtEl>
                                        <p:attrNameLst>
                                          <p:attrName>ppt_h</p:attrName>
                                        </p:attrNameLst>
                                      </p:cBhvr>
                                      <p:tavLst>
                                        <p:tav tm="0">
                                          <p:val>
                                            <p:strVal val="#ppt_h"/>
                                          </p:val>
                                        </p:tav>
                                        <p:tav tm="100000">
                                          <p:val>
                                            <p:strVal val="#ppt_h"/>
                                          </p:val>
                                        </p:tav>
                                      </p:tavLst>
                                    </p:anim>
                                    <p:anim calcmode="lin" valueType="num">
                                      <p:cBhvr>
                                        <p:cTn id="37"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8"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9"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40"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a:solidFill>
            <a:schemeClr val="bg2">
              <a:alpha val="65000"/>
            </a:schemeClr>
          </a:solidFill>
          <a:effectLst>
            <a:glow rad="228600">
              <a:schemeClr val="accent1">
                <a:satMod val="175000"/>
                <a:alpha val="40000"/>
              </a:schemeClr>
            </a:glow>
            <a:outerShdw blurRad="50800" dist="38100" dir="2700000" algn="tl" rotWithShape="0">
              <a:prstClr val="black">
                <a:alpha val="40000"/>
              </a:prstClr>
            </a:outerShdw>
            <a:softEdge rad="127000"/>
          </a:effectLst>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419100"/>
            <a:ext cx="7620000" cy="4281596"/>
          </a:xfrm>
          <a:prstGeom prst="rect">
            <a:avLst/>
          </a:prstGeom>
          <a:scene3d>
            <a:camera prst="orthographicFront"/>
            <a:lightRig rig="threePt" dir="t"/>
          </a:scene3d>
          <a:sp3d>
            <a:bevelT w="101600" prst="riblet"/>
          </a:sp3d>
        </p:spPr>
      </p:pic>
      <p:sp>
        <p:nvSpPr>
          <p:cNvPr id="4" name="TextBox 3"/>
          <p:cNvSpPr txBox="1"/>
          <p:nvPr/>
        </p:nvSpPr>
        <p:spPr>
          <a:xfrm>
            <a:off x="381000" y="4076700"/>
            <a:ext cx="8305800" cy="1615827"/>
          </a:xfrm>
          <a:prstGeom prst="rect">
            <a:avLst/>
          </a:prstGeom>
          <a:noFill/>
        </p:spPr>
        <p:txBody>
          <a:bodyPr wrap="square" rtlCol="0">
            <a:spAutoFit/>
          </a:bodyPr>
          <a:lstStyle/>
          <a:p>
            <a:pPr algn="ct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Our students </a:t>
            </a:r>
            <a:r>
              <a:rPr lang="en-US" sz="3300" b="1" spc="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represent </a:t>
            </a: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a diverse cross section of the population and </a:t>
            </a:r>
            <a:r>
              <a:rPr lang="en-US" sz="3300" b="1" spc="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will </a:t>
            </a: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be among tomorrow's leaders</a:t>
            </a:r>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4" presetClass="emph" presetSubtype="0" fill="hold" grpId="0" nodeType="afterEffect">
                                  <p:stCondLst>
                                    <p:cond delay="0"/>
                                  </p:stCondLst>
                                  <p:iterate type="lt">
                                    <p:tmPct val="10000"/>
                                  </p:iterate>
                                  <p:childTnLst>
                                    <p:animMotion origin="layout" path="M 0.0 0.0 L 0.0 -0.07213" pathEditMode="relative" ptsTypes="">
                                      <p:cBhvr>
                                        <p:cTn id="13" dur="1000" accel="50000" decel="50000" autoRev="1" fill="hold">
                                          <p:stCondLst>
                                            <p:cond delay="0"/>
                                          </p:stCondLst>
                                        </p:cTn>
                                        <p:tgtEl>
                                          <p:spTgt spid="4"/>
                                        </p:tgtEl>
                                        <p:attrNameLst>
                                          <p:attrName>ppt_x</p:attrName>
                                          <p:attrName>ppt_y</p:attrName>
                                        </p:attrNameLst>
                                      </p:cBhvr>
                                    </p:animMotion>
                                    <p:animRot by="1500000">
                                      <p:cBhvr>
                                        <p:cTn id="14" dur="500" fill="hold">
                                          <p:stCondLst>
                                            <p:cond delay="0"/>
                                          </p:stCondLst>
                                        </p:cTn>
                                        <p:tgtEl>
                                          <p:spTgt spid="4"/>
                                        </p:tgtEl>
                                        <p:attrNameLst>
                                          <p:attrName>r</p:attrName>
                                        </p:attrNameLst>
                                      </p:cBhvr>
                                    </p:animRot>
                                    <p:animRot by="-1500000">
                                      <p:cBhvr>
                                        <p:cTn id="15" dur="500" fill="hold">
                                          <p:stCondLst>
                                            <p:cond delay="500"/>
                                          </p:stCondLst>
                                        </p:cTn>
                                        <p:tgtEl>
                                          <p:spTgt spid="4"/>
                                        </p:tgtEl>
                                        <p:attrNameLst>
                                          <p:attrName>r</p:attrName>
                                        </p:attrNameLst>
                                      </p:cBhvr>
                                    </p:animRot>
                                    <p:animRot by="-1500000">
                                      <p:cBhvr>
                                        <p:cTn id="16" dur="500" fill="hold">
                                          <p:stCondLst>
                                            <p:cond delay="1000"/>
                                          </p:stCondLst>
                                        </p:cTn>
                                        <p:tgtEl>
                                          <p:spTgt spid="4"/>
                                        </p:tgtEl>
                                        <p:attrNameLst>
                                          <p:attrName>r</p:attrName>
                                        </p:attrNameLst>
                                      </p:cBhvr>
                                    </p:animRot>
                                    <p:animRot by="1500000">
                                      <p:cBhvr>
                                        <p:cTn id="17"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09575"/>
            <a:ext cx="2056448" cy="226695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409575"/>
            <a:ext cx="2056448" cy="226695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0" y="2905124"/>
            <a:ext cx="2056448" cy="22669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2943224"/>
            <a:ext cx="2056448" cy="2266950"/>
          </a:xfrm>
          <a:prstGeom prst="rect">
            <a:avLst/>
          </a:prstGeom>
        </p:spPr>
      </p:pic>
    </p:spTree>
    <p:extLst>
      <p:ext uri="{BB962C8B-B14F-4D97-AF65-F5344CB8AC3E}">
        <p14:creationId xmlns:p14="http://schemas.microsoft.com/office/powerpoint/2010/main" val="184549994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500"/>
                                        <p:tgtEl>
                                          <p:spTgt spid="3"/>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500"/>
                                        <p:tgtEl>
                                          <p:spTgt spid="4"/>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02" t="22001" r="8270" b="20400"/>
          <a:stretch/>
        </p:blipFill>
        <p:spPr>
          <a:xfrm>
            <a:off x="282385" y="266700"/>
            <a:ext cx="8565502" cy="4114800"/>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572000" cy="2892829"/>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486400" y="885825"/>
            <a:ext cx="3331361" cy="830997"/>
          </a:xfrm>
          <a:prstGeom prst="rect">
            <a:avLst/>
          </a:prstGeom>
          <a:noFill/>
        </p:spPr>
        <p:txBody>
          <a:bodyPr wrap="none" rtlCol="0">
            <a:spAutoFit/>
          </a:bodyPr>
          <a:lstStyle/>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Credentialed with </a:t>
            </a: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Ph</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D's,  </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PE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Licenses... </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228600" y="1267629"/>
            <a:ext cx="8534400" cy="3939540"/>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gradFill flip="none" rotWithShape="0">
            <a:gsLst>
              <a:gs pos="0">
                <a:srgbClr val="DDEBCF"/>
              </a:gs>
              <a:gs pos="100000">
                <a:srgbClr val="9CB86E">
                  <a:lumMod val="73000"/>
                  <a:lumOff val="27000"/>
                  <a:alpha val="28000"/>
                </a:srgbClr>
              </a:gs>
              <a:gs pos="100000">
                <a:srgbClr val="156B13"/>
              </a:gs>
            </a:gsLst>
            <a:lin ang="6600000" scaled="0"/>
            <a:tileRect/>
          </a:gradFill>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marL="285750" indent="-285750">
              <a:spcAft>
                <a:spcPts val="1200"/>
              </a:spcAft>
              <a:buFont typeface="Wingdings" pitchFamily="2" charset="2"/>
              <a:buChar char="Ø"/>
            </a:pPr>
            <a:r>
              <a:rPr lang="en-US" sz="2800" b="1" u="sng"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a:t>
            </a:r>
            <a:r>
              <a:rPr lang="en-US" sz="28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will demonstrate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mastery of the knowledge and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skills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needed for entry into or advancement in an engineering technology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field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of study</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Competence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be competent technicians with problem solving and design skills, and have the ability to apply mathematics and science to solve engineering technology problems.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Skills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have strong communication skills, and the ability to work successfully in teams.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College Transfer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meet the requirements for transfer into the junior year of a baccalaureate program in engineering technology</a:t>
            </a:r>
          </a:p>
        </p:txBody>
      </p:sp>
      <p:sp>
        <p:nvSpPr>
          <p:cNvPr id="3" name="Title 2"/>
          <p:cNvSpPr>
            <a:spLocks noGrp="1"/>
          </p:cNvSpPr>
          <p:nvPr>
            <p:ph type="title"/>
          </p:nvPr>
        </p:nvSpPr>
        <p:spPr>
          <a:xfrm>
            <a:off x="11501" y="0"/>
            <a:ext cx="9132499" cy="1181365"/>
          </a:xfrm>
        </p:spPr>
        <p:txBody>
          <a:bodyPr>
            <a:noAutofit/>
          </a:bodyPr>
          <a:lstStyle/>
          <a:p>
            <a:r>
              <a:rPr lang="en-US" sz="4000"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a:t>
            </a: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Technology</a:t>
            </a:r>
            <a:b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b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Educational Objectives</a:t>
            </a:r>
            <a:endParaRPr lang="en-US" sz="4000" dirty="0"/>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53" presetClass="entr" presetSubtype="16" fill="hold" nodeType="afterEffect">
                                  <p:stCondLst>
                                    <p:cond delay="50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p:cTn id="19"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0" dur="1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1" dur="1000"/>
                                        <p:tgtEl>
                                          <p:spTgt spid="4">
                                            <p:txEl>
                                              <p:pRg st="0" end="0"/>
                                            </p:txEl>
                                          </p:spTgt>
                                        </p:tgtEl>
                                      </p:cBhvr>
                                    </p:animEffect>
                                  </p:childTnLst>
                                </p:cTn>
                              </p:par>
                            </p:childTnLst>
                          </p:cTn>
                        </p:par>
                        <p:par>
                          <p:cTn id="22" fill="hold">
                            <p:stCondLst>
                              <p:cond delay="2000"/>
                            </p:stCondLst>
                            <p:childTnLst>
                              <p:par>
                                <p:cTn id="23" presetID="53" presetClass="entr" presetSubtype="16" fill="hold" nodeType="afterEffect">
                                  <p:stCondLst>
                                    <p:cond delay="50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p:cTn id="25"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7" dur="1000"/>
                                        <p:tgtEl>
                                          <p:spTgt spid="4">
                                            <p:txEl>
                                              <p:pRg st="1" end="1"/>
                                            </p:txEl>
                                          </p:spTgt>
                                        </p:tgtEl>
                                      </p:cBhvr>
                                    </p:animEffect>
                                  </p:childTnLst>
                                </p:cTn>
                              </p:par>
                            </p:childTnLst>
                          </p:cTn>
                        </p:par>
                        <p:par>
                          <p:cTn id="28" fill="hold">
                            <p:stCondLst>
                              <p:cond delay="3500"/>
                            </p:stCondLst>
                            <p:childTnLst>
                              <p:par>
                                <p:cTn id="29" presetID="53" presetClass="entr" presetSubtype="16" fill="hold" nodeType="afterEffect">
                                  <p:stCondLst>
                                    <p:cond delay="50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p:cTn id="31"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3" dur="1000"/>
                                        <p:tgtEl>
                                          <p:spTgt spid="4">
                                            <p:txEl>
                                              <p:pRg st="2" end="2"/>
                                            </p:txEl>
                                          </p:spTgt>
                                        </p:tgtEl>
                                      </p:cBhvr>
                                    </p:animEffect>
                                  </p:childTnLst>
                                </p:cTn>
                              </p:par>
                            </p:childTnLst>
                          </p:cTn>
                        </p:par>
                        <p:par>
                          <p:cTn id="34" fill="hold">
                            <p:stCondLst>
                              <p:cond delay="5000"/>
                            </p:stCondLst>
                            <p:childTnLst>
                              <p:par>
                                <p:cTn id="35" presetID="53" presetClass="entr" presetSubtype="16" fill="hold" nodeType="afterEffect">
                                  <p:stCondLst>
                                    <p:cond delay="500"/>
                                  </p:stCondLst>
                                  <p:childTnLst>
                                    <p:set>
                                      <p:cBhvr>
                                        <p:cTn id="36" dur="1" fill="hold">
                                          <p:stCondLst>
                                            <p:cond delay="0"/>
                                          </p:stCondLst>
                                        </p:cTn>
                                        <p:tgtEl>
                                          <p:spTgt spid="4">
                                            <p:txEl>
                                              <p:pRg st="3" end="3"/>
                                            </p:txEl>
                                          </p:spTgt>
                                        </p:tgtEl>
                                        <p:attrNameLst>
                                          <p:attrName>style.visibility</p:attrName>
                                        </p:attrNameLst>
                                      </p:cBhvr>
                                      <p:to>
                                        <p:strVal val="visible"/>
                                      </p:to>
                                    </p:set>
                                    <p:anim calcmode="lin" valueType="num">
                                      <p:cBhvr>
                                        <p:cTn id="37"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8"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9"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687" r="9685"/>
          <a:stretch/>
        </p:blipFill>
        <p:spPr>
          <a:xfrm>
            <a:off x="2514600" y="682272"/>
            <a:ext cx="6339876" cy="4537427"/>
          </a:xfrm>
          <a:prstGeom prst="rect">
            <a:avLst/>
          </a:prstGeom>
          <a:effectLst>
            <a:softEdge rad="63500"/>
          </a:effectLst>
        </p:spPr>
      </p:pic>
      <p:sp>
        <p:nvSpPr>
          <p:cNvPr id="3" name="Rectangle 2"/>
          <p:cNvSpPr/>
          <p:nvPr/>
        </p:nvSpPr>
        <p:spPr>
          <a:xfrm>
            <a:off x="76200" y="114300"/>
            <a:ext cx="6096000" cy="366254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63500">
              <a:schemeClr val="accent1">
                <a:satMod val="175000"/>
                <a:alpha val="40000"/>
              </a:schemeClr>
            </a:glow>
            <a:outerShdw blurRad="406400" dist="38100" dir="2700000" sx="102000" sy="102000" algn="tl" rotWithShape="0">
              <a:prstClr val="black">
                <a:alpha val="90000"/>
              </a:prstClr>
            </a:outerShdw>
            <a:reflection stA="45000" endPos="0" dist="50800" dir="5400000" sy="-100000" algn="bl" rotWithShape="0"/>
          </a:effectLst>
          <a:scene3d>
            <a:camera prst="orthographicFront"/>
            <a:lightRig rig="threePt" dir="t"/>
          </a:scene3d>
          <a:sp3d>
            <a:bevelT prst="relaxedInset"/>
          </a:sp3d>
        </p:spPr>
        <p:txBody>
          <a:bodyPr wrap="square" anchor="t" anchorCtr="0">
            <a:spAutoFit/>
          </a:bodyPr>
          <a:lstStyle/>
          <a:p>
            <a:r>
              <a:rPr lang="en-US" sz="2800" i="1" dirty="0">
                <a:ln cmpd="tri">
                  <a:solidFill>
                    <a:schemeClr val="tx1"/>
                  </a:solidFill>
                </a:ln>
                <a:solidFill>
                  <a:schemeClr val="tx2">
                    <a:lumMod val="60000"/>
                    <a:lumOff val="40000"/>
                  </a:schemeClr>
                </a:solidFill>
                <a:latin typeface="Britannic Bold" pitchFamily="34" charset="0"/>
              </a:rPr>
              <a:t>The </a:t>
            </a:r>
            <a:r>
              <a:rPr lang="en-US" sz="40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mission</a:t>
            </a:r>
            <a:r>
              <a:rPr lang="en-US" sz="4000"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of the Engineering Technology Program at Queensborough Community College is to develop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technically</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competent</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and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professional</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graduates</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for successful careers within the profession.</a:t>
            </a:r>
            <a:r>
              <a:rPr lang="en-US" sz="2800" i="1"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43735" y="1107071"/>
            <a:ext cx="6477000" cy="3804645"/>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1000" b="100000" l="667" r="100000">
                        <a14:backgroundMark x1="65000" y1="14000" x2="65000" y2="14000"/>
                        <a14:backgroundMark x1="62333" y1="22333" x2="62333" y2="22333"/>
                        <a14:backgroundMark x1="79333" y1="27333" x2="79333" y2="27333"/>
                        <a14:backgroundMark x1="69667" y1="24000" x2="69667" y2="24000"/>
                        <a14:backgroundMark x1="7000" y1="61333" x2="7000" y2="61333"/>
                        <a14:backgroundMark x1="4333" y1="56333" x2="4333" y2="56333"/>
                        <a14:backgroundMark x1="27000" y1="56667" x2="27000" y2="56667"/>
                        <a14:backgroundMark x1="31667" y1="49333" x2="31667" y2="49333"/>
                      </a14:backgroundRemoval>
                    </a14:imgEffect>
                  </a14:imgLayer>
                </a14:imgProps>
              </a:ext>
              <a:ext uri="{28A0092B-C50C-407E-A947-70E740481C1C}">
                <a14:useLocalDpi xmlns:a14="http://schemas.microsoft.com/office/drawing/2010/main" val="0"/>
              </a:ext>
            </a:extLst>
          </a:blip>
          <a:stretch>
            <a:fillRect/>
          </a:stretch>
        </p:blipFill>
        <p:spPr>
          <a:xfrm>
            <a:off x="6858000" y="1523768"/>
            <a:ext cx="1352550" cy="1352550"/>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0" b="98667" l="0" r="100000">
                        <a14:backgroundMark x1="70000" y1="15200" x2="70000" y2="15200"/>
                        <a14:backgroundMark x1="86250" y1="90400" x2="86250" y2="91200"/>
                        <a14:backgroundMark x1="10500" y1="76267" x2="10500" y2="75200"/>
                        <a14:backgroundMark x1="1750" y1="42933" x2="1750" y2="42933"/>
                        <a14:backgroundMark x1="1750" y1="5867" x2="1750" y2="5867"/>
                        <a14:backgroundMark x1="17750" y1="2133" x2="17750" y2="2133"/>
                        <a14:backgroundMark x1="65500" y1="5867" x2="65500" y2="5867"/>
                        <a14:backgroundMark x1="87250" y1="1333" x2="87250" y2="1333"/>
                        <a14:backgroundMark x1="96500" y1="12800" x2="95750" y2="14133"/>
                      </a14:backgroundRemoval>
                    </a14:imgEffect>
                  </a14:imgLayer>
                </a14:imgProps>
              </a:ext>
              <a:ext uri="{28A0092B-C50C-407E-A947-70E740481C1C}">
                <a14:useLocalDpi xmlns:a14="http://schemas.microsoft.com/office/drawing/2010/main" val="0"/>
              </a:ext>
            </a:extLst>
          </a:blip>
          <a:stretch>
            <a:fillRect/>
          </a:stretch>
        </p:blipFill>
        <p:spPr>
          <a:xfrm flipH="1">
            <a:off x="6911235" y="2123496"/>
            <a:ext cx="1752600" cy="1771796"/>
          </a:xfrm>
          <a:prstGeom prst="rect">
            <a:avLst/>
          </a:prstGeom>
        </p:spPr>
      </p:pic>
      <p:pic>
        <p:nvPicPr>
          <p:cNvPr id="3" name="Picture 2"/>
          <p:cNvPicPr>
            <a:picLocks noChangeAspect="1"/>
          </p:cNvPicPr>
          <p:nvPr/>
        </p:nvPicPr>
        <p:blipFill>
          <a:blip r:embed="rId8">
            <a:extLst>
              <a:ext uri="{BEBA8EAE-BF5A-486C-A8C5-ECC9F3942E4B}">
                <a14:imgProps xmlns:a14="http://schemas.microsoft.com/office/drawing/2010/main">
                  <a14:imgLayer r:embed="rId9">
                    <a14:imgEffect>
                      <a14:backgroundRemoval t="14286" b="83482" l="0" r="100000">
                        <a14:foregroundMark x1="17411" y1="79464" x2="17411" y2="79464"/>
                        <a14:foregroundMark x1="50000" y1="78571" x2="50000" y2="78571"/>
                        <a14:foregroundMark x1="63393" y1="78571" x2="63393" y2="78571"/>
                        <a14:foregroundMark x1="82589" y1="78125" x2="82589" y2="78125"/>
                        <a14:foregroundMark x1="31696" y1="79464" x2="31696" y2="79018"/>
                        <a14:foregroundMark x1="35714" y1="78571" x2="35714" y2="78571"/>
                        <a14:foregroundMark x1="43304" y1="79018" x2="43304" y2="79018"/>
                        <a14:foregroundMark x1="12946" y1="79018" x2="12946" y2="79018"/>
                        <a14:foregroundMark x1="9375" y1="78571" x2="9375" y2="78571"/>
                        <a14:foregroundMark x1="41964" y1="74554" x2="41964" y2="74554"/>
                      </a14:backgroundRemoval>
                    </a14:imgEffect>
                  </a14:imgLayer>
                </a14:imgProps>
              </a:ext>
              <a:ext uri="{28A0092B-C50C-407E-A947-70E740481C1C}">
                <a14:useLocalDpi xmlns:a14="http://schemas.microsoft.com/office/drawing/2010/main" val="0"/>
              </a:ext>
            </a:extLst>
          </a:blip>
          <a:stretch>
            <a:fillRect/>
          </a:stretch>
        </p:blipFill>
        <p:spPr>
          <a:xfrm>
            <a:off x="6720735" y="3676650"/>
            <a:ext cx="2133600" cy="2133600"/>
          </a:xfrm>
          <a:prstGeom prst="rect">
            <a:avLst/>
          </a:prstGeom>
        </p:spPr>
      </p:pic>
      <p:sp>
        <p:nvSpPr>
          <p:cNvPr id="5" name="Rectangle 4"/>
          <p:cNvSpPr/>
          <p:nvPr/>
        </p:nvSpPr>
        <p:spPr>
          <a:xfrm>
            <a:off x="4139461" y="1514011"/>
            <a:ext cx="4648200" cy="4093428"/>
          </a:xfrm>
          <a:prstGeom prst="rect">
            <a:avLst/>
          </a:prstGeom>
          <a:gradFill>
            <a:gsLst>
              <a:gs pos="18000">
                <a:schemeClr val="accent1"/>
              </a:gs>
              <a:gs pos="100000">
                <a:srgbClr val="9CB86E">
                  <a:lumMod val="73000"/>
                  <a:lumOff val="27000"/>
                  <a:alpha val="28000"/>
                </a:srgbClr>
              </a:gs>
              <a:gs pos="96000">
                <a:schemeClr val="bg2">
                  <a:lumMod val="50000"/>
                  <a:alpha val="78000"/>
                </a:schemeClr>
              </a:gs>
            </a:gsLst>
            <a:lin ang="6600000" scaled="0"/>
          </a:gradFill>
          <a:effectLst>
            <a:glow rad="139700">
              <a:schemeClr val="accent1">
                <a:satMod val="175000"/>
                <a:alpha val="40000"/>
              </a:schemeClr>
            </a:glow>
            <a:outerShdw blurRad="50800" dist="127000" algn="tr" rotWithShape="0">
              <a:prstClr val="black">
                <a:alpha val="66000"/>
              </a:prstClr>
            </a:outerShdw>
          </a:effectLst>
        </p:spPr>
        <p:txBody>
          <a:bodyPr wrap="square">
            <a:spAutoFit/>
          </a:bodyPr>
          <a:lstStyle/>
          <a:p>
            <a:r>
              <a:rPr lang="en-US" sz="3600" b="1" spc="-150" dirty="0">
                <a:solidFill>
                  <a:srgbClr val="00B0F0"/>
                </a:solidFill>
                <a:effectLst>
                  <a:outerShdw blurRad="38100" dist="38100" dir="2700000" algn="tl">
                    <a:srgbClr val="000000">
                      <a:alpha val="43137"/>
                    </a:srgbClr>
                  </a:outerShdw>
                </a:effectLst>
                <a:latin typeface="Aharoni" pitchFamily="2" charset="-79"/>
                <a:cs typeface="Aharoni" pitchFamily="2" charset="-79"/>
              </a:rPr>
              <a:t>The ET Department maintains sixteen modern laboratories, </a:t>
            </a:r>
            <a:r>
              <a:rPr lang="en-US" sz="3600" b="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fitted with state-of-the-art equipment in support of </a:t>
            </a:r>
            <a:r>
              <a:rPr lang="en-US" sz="4000" b="1" i="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multiple disciplines</a:t>
            </a:r>
            <a:r>
              <a:rPr lang="en-US" sz="3600" b="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a:t>
            </a:r>
            <a:endParaRPr lang="en-US" sz="3600" b="1" spc="-150" dirty="0">
              <a:solidFill>
                <a:srgbClr val="00B0F0"/>
              </a:solidFill>
              <a:effectLst>
                <a:outerShdw blurRad="38100" dist="38100" dir="2700000" algn="tl">
                  <a:srgbClr val="000000">
                    <a:alpha val="43137"/>
                  </a:srgbClr>
                </a:outerShdw>
              </a:effectLst>
              <a:latin typeface="Aharoni" pitchFamily="2" charset="-79"/>
              <a:cs typeface="Aharoni" pitchFamily="2" charset="-79"/>
            </a:endParaRPr>
          </a:p>
        </p:txBody>
      </p:sp>
      <p:sp>
        <p:nvSpPr>
          <p:cNvPr id="4" name="Title 3"/>
          <p:cNvSpPr>
            <a:spLocks noGrp="1"/>
          </p:cNvSpPr>
          <p:nvPr>
            <p:ph type="title"/>
          </p:nvPr>
        </p:nvSpPr>
        <p:spPr>
          <a:xfrm>
            <a:off x="424710" y="282029"/>
            <a:ext cx="8229600" cy="769441"/>
          </a:xfrm>
        </p:spPr>
        <p:txBody>
          <a:bodyPr wrap="square">
            <a:spAutoFit/>
          </a:bodyPr>
          <a:lstStyle/>
          <a:p>
            <a:pPr defTabSz="849001"/>
            <a:r>
              <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16 </a:t>
            </a:r>
            <a:r>
              <a:rPr lang="en-US" b="1" i="1" dirty="0" smtClean="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Labs Across Multiple Disciplines</a:t>
            </a:r>
            <a:endPar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endParaRPr>
          </a:p>
        </p:txBody>
      </p:sp>
    </p:spTree>
    <p:extLst>
      <p:ext uri="{BB962C8B-B14F-4D97-AF65-F5344CB8AC3E}">
        <p14:creationId xmlns:p14="http://schemas.microsoft.com/office/powerpoint/2010/main" val="3956574930"/>
      </p:ext>
    </p:extLst>
  </p:cSld>
  <p:clrMapOvr>
    <a:masterClrMapping/>
  </p:clrMapOvr>
  <mc:AlternateContent xmlns:mc="http://schemas.openxmlformats.org/markup-compatibility/2006" xmlns:p14="http://schemas.microsoft.com/office/powerpoint/2010/main">
    <mc:Choice Requires="p14">
      <p:transition spd="slow" p14:dur="3250"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par>
                                <p:cTn id="27" presetID="14" presetClass="entr" presetSubtype="1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1"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2000"/>
                                        <p:tgtEl>
                                          <p:spTgt spid="4"/>
                                        </p:tgtEl>
                                      </p:cBhvr>
                                    </p:animEffect>
                                    <p:anim calcmode="lin" valueType="num">
                                      <p:cBhvr>
                                        <p:cTn id="35" dur="2000" fill="hold"/>
                                        <p:tgtEl>
                                          <p:spTgt spid="4"/>
                                        </p:tgtEl>
                                        <p:attrNameLst>
                                          <p:attrName>ppt_w</p:attrName>
                                        </p:attrNameLst>
                                      </p:cBhvr>
                                      <p:tavLst>
                                        <p:tav tm="0" fmla="#ppt_w*sin(2.5*pi*$)">
                                          <p:val>
                                            <p:fltVal val="0"/>
                                          </p:val>
                                        </p:tav>
                                        <p:tav tm="100000">
                                          <p:val>
                                            <p:fltVal val="1"/>
                                          </p:val>
                                        </p:tav>
                                      </p:tavLst>
                                    </p:anim>
                                    <p:anim calcmode="lin" valueType="num">
                                      <p:cBhvr>
                                        <p:cTn id="36" dur="2000" fill="hold"/>
                                        <p:tgtEl>
                                          <p:spTgt spid="4"/>
                                        </p:tgtEl>
                                        <p:attrNameLst>
                                          <p:attrName>ppt_h</p:attrName>
                                        </p:attrNameLst>
                                      </p:cBhvr>
                                      <p:tavLst>
                                        <p:tav tm="0">
                                          <p:val>
                                            <p:strVal val="#ppt_h"/>
                                          </p:val>
                                        </p:tav>
                                        <p:tav tm="100000">
                                          <p:val>
                                            <p:strVal val="#ppt_h"/>
                                          </p:val>
                                        </p:tav>
                                      </p:tavLst>
                                    </p:anim>
                                  </p:childTnLst>
                                </p:cTn>
                              </p:par>
                            </p:childTnLst>
                          </p:cTn>
                        </p:par>
                        <p:par>
                          <p:cTn id="37" fill="hold">
                            <p:stCondLst>
                              <p:cond delay="2000"/>
                            </p:stCondLst>
                            <p:childTnLst>
                              <p:par>
                                <p:cTn id="38" presetID="31" presetClass="entr" presetSubtype="0"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p:cTn id="40" dur="1000" fill="hold"/>
                                        <p:tgtEl>
                                          <p:spTgt spid="5"/>
                                        </p:tgtEl>
                                        <p:attrNameLst>
                                          <p:attrName>ppt_w</p:attrName>
                                        </p:attrNameLst>
                                      </p:cBhvr>
                                      <p:tavLst>
                                        <p:tav tm="0">
                                          <p:val>
                                            <p:fltVal val="0"/>
                                          </p:val>
                                        </p:tav>
                                        <p:tav tm="100000">
                                          <p:val>
                                            <p:strVal val="#ppt_w"/>
                                          </p:val>
                                        </p:tav>
                                      </p:tavLst>
                                    </p:anim>
                                    <p:anim calcmode="lin" valueType="num">
                                      <p:cBhvr>
                                        <p:cTn id="41" dur="1000" fill="hold"/>
                                        <p:tgtEl>
                                          <p:spTgt spid="5"/>
                                        </p:tgtEl>
                                        <p:attrNameLst>
                                          <p:attrName>ppt_h</p:attrName>
                                        </p:attrNameLst>
                                      </p:cBhvr>
                                      <p:tavLst>
                                        <p:tav tm="0">
                                          <p:val>
                                            <p:fltVal val="0"/>
                                          </p:val>
                                        </p:tav>
                                        <p:tav tm="100000">
                                          <p:val>
                                            <p:strVal val="#ppt_h"/>
                                          </p:val>
                                        </p:tav>
                                      </p:tavLst>
                                    </p:anim>
                                    <p:anim calcmode="lin" valueType="num">
                                      <p:cBhvr>
                                        <p:cTn id="42" dur="1000" fill="hold"/>
                                        <p:tgtEl>
                                          <p:spTgt spid="5"/>
                                        </p:tgtEl>
                                        <p:attrNameLst>
                                          <p:attrName>style.rotation</p:attrName>
                                        </p:attrNameLst>
                                      </p:cBhvr>
                                      <p:tavLst>
                                        <p:tav tm="0">
                                          <p:val>
                                            <p:fltVal val="90"/>
                                          </p:val>
                                        </p:tav>
                                        <p:tav tm="100000">
                                          <p:val>
                                            <p:fltVal val="0"/>
                                          </p:val>
                                        </p:tav>
                                      </p:tavLst>
                                    </p:anim>
                                    <p:animEffect transition="in" filter="fade">
                                      <p:cBhvr>
                                        <p:cTn id="4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0">
          <a:solidFill>
            <a:schemeClr val="bg1">
              <a:lumMod val="95000"/>
              <a:lumOff val="5000"/>
            </a:schemeClr>
          </a:solidFill>
        </a:ln>
        <a:effectLst>
          <a:softEdge rad="635000"/>
        </a:effectLst>
      </a:spPr>
      <a:bodyPr wrap="square" rtlCol="0">
        <a:spAutoFit/>
      </a:bodyPr>
      <a:lstStyle>
        <a:defPPr algn="ctr">
          <a:defRPr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5212</TotalTime>
  <Words>994</Words>
  <Application>Microsoft Office PowerPoint</Application>
  <PresentationFormat>On-screen Show (16:10)</PresentationFormat>
  <Paragraphs>112</Paragraphs>
  <Slides>35</Slides>
  <Notes>5</Notes>
  <HiddenSlides>0</HiddenSlides>
  <MMClips>2</MMClip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Office Theme</vt:lpstr>
      <vt:lpstr>1_Office Theme</vt:lpstr>
      <vt:lpstr>PowerPoint Presentation</vt:lpstr>
      <vt:lpstr>PowerPoint Presentation</vt:lpstr>
      <vt:lpstr>engineering Technology department Programs</vt:lpstr>
      <vt:lpstr>PowerPoint Presentation</vt:lpstr>
      <vt:lpstr>PowerPoint Presentation</vt:lpstr>
      <vt:lpstr>PowerPoint Presentation</vt:lpstr>
      <vt:lpstr>Engineering Technology Educational Objectives</vt:lpstr>
      <vt:lpstr>PowerPoint Presentation</vt:lpstr>
      <vt:lpstr>16 Labs Across Multiple Disciplines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526</cp:revision>
  <dcterms:created xsi:type="dcterms:W3CDTF">2012-10-03T18:26:46Z</dcterms:created>
  <dcterms:modified xsi:type="dcterms:W3CDTF">2013-06-03T16:44:07Z</dcterms:modified>
</cp:coreProperties>
</file>